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tiff" ContentType="image/tiff"/>
  <Default Extension="gif" ContentType="image/gif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9" r:id="rId2"/>
    <p:sldId id="271" r:id="rId3"/>
    <p:sldId id="270" r:id="rId4"/>
    <p:sldId id="272" r:id="rId5"/>
    <p:sldId id="273" r:id="rId6"/>
    <p:sldId id="281" r:id="rId7"/>
    <p:sldId id="263" r:id="rId8"/>
    <p:sldId id="274" r:id="rId9"/>
    <p:sldId id="275" r:id="rId10"/>
    <p:sldId id="276" r:id="rId11"/>
    <p:sldId id="284" r:id="rId12"/>
    <p:sldId id="278" r:id="rId13"/>
    <p:sldId id="287" r:id="rId14"/>
    <p:sldId id="286" r:id="rId15"/>
    <p:sldId id="285" r:id="rId16"/>
    <p:sldId id="256" r:id="rId17"/>
    <p:sldId id="28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CCA5"/>
    <a:srgbClr val="CECDB3"/>
    <a:srgbClr val="B2BCA0"/>
    <a:srgbClr val="F4DFB6"/>
    <a:srgbClr val="FCD3A6"/>
    <a:srgbClr val="DCE0B2"/>
    <a:srgbClr val="CDD391"/>
    <a:srgbClr val="C9C693"/>
    <a:srgbClr val="9EAB87"/>
    <a:srgbClr val="F2D8A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image" Target="../media/image28.emf"/><Relationship Id="rId4" Type="http://schemas.openxmlformats.org/officeDocument/2006/relationships/image" Target="../media/image31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image" Target="../media/image60.emf"/><Relationship Id="rId1" Type="http://schemas.openxmlformats.org/officeDocument/2006/relationships/image" Target="../media/image59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70.emf"/><Relationship Id="rId1" Type="http://schemas.openxmlformats.org/officeDocument/2006/relationships/image" Target="../media/image69.emf"/><Relationship Id="rId4" Type="http://schemas.openxmlformats.org/officeDocument/2006/relationships/image" Target="../media/image7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____Microsoft_Office_Word_97_-_20031.doc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jpeg"/><Relationship Id="rId11" Type="http://schemas.openxmlformats.org/officeDocument/2006/relationships/image" Target="../media/image10.jpeg"/><Relationship Id="rId5" Type="http://schemas.openxmlformats.org/officeDocument/2006/relationships/image" Target="../media/image5.jpeg"/><Relationship Id="rId10" Type="http://schemas.openxmlformats.org/officeDocument/2006/relationships/image" Target="../media/image9.jpeg"/><Relationship Id="rId4" Type="http://schemas.openxmlformats.org/officeDocument/2006/relationships/image" Target="../media/image4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png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hyperlink" Target="http://nsportal.ru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32.jpe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10" Type="http://schemas.openxmlformats.org/officeDocument/2006/relationships/oleObject" Target="../embeddings/oleObject6.bin"/><Relationship Id="rId4" Type="http://schemas.openxmlformats.org/officeDocument/2006/relationships/image" Target="../media/image33.jpeg"/><Relationship Id="rId9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2.jpeg"/><Relationship Id="rId7" Type="http://schemas.openxmlformats.org/officeDocument/2006/relationships/image" Target="../media/image65.jpeg"/><Relationship Id="rId12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4.png"/><Relationship Id="rId11" Type="http://schemas.openxmlformats.org/officeDocument/2006/relationships/oleObject" Target="../embeddings/oleObject8.bin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oleObject" Target="../embeddings/oleObject7.bin"/><Relationship Id="rId9" Type="http://schemas.openxmlformats.org/officeDocument/2006/relationships/image" Target="../media/image6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73.tiff"/><Relationship Id="rId7" Type="http://schemas.openxmlformats.org/officeDocument/2006/relationships/image" Target="../media/image75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74.jpeg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77.jpeg"/><Relationship Id="rId4" Type="http://schemas.openxmlformats.org/officeDocument/2006/relationships/oleObject" Target="../embeddings/oleObject10.bin"/><Relationship Id="rId9" Type="http://schemas.openxmlformats.org/officeDocument/2006/relationships/image" Target="../media/image7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83.gif"/><Relationship Id="rId7" Type="http://schemas.openxmlformats.org/officeDocument/2006/relationships/image" Target="../media/image8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3" Type="http://schemas.openxmlformats.org/officeDocument/2006/relationships/image" Target="../media/image90.jpeg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image" Target="../media/image96.jpeg"/><Relationship Id="rId7" Type="http://schemas.openxmlformats.org/officeDocument/2006/relationships/image" Target="../media/image100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Relationship Id="rId9" Type="http://schemas.openxmlformats.org/officeDocument/2006/relationships/image" Target="../media/image10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jpeg"/><Relationship Id="rId3" Type="http://schemas.openxmlformats.org/officeDocument/2006/relationships/image" Target="../media/image103.jpeg"/><Relationship Id="rId7" Type="http://schemas.openxmlformats.org/officeDocument/2006/relationships/image" Target="../media/image107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10" Type="http://schemas.openxmlformats.org/officeDocument/2006/relationships/image" Target="../media/image110.jpeg"/><Relationship Id="rId4" Type="http://schemas.openxmlformats.org/officeDocument/2006/relationships/image" Target="../media/image104.jpeg"/><Relationship Id="rId9" Type="http://schemas.openxmlformats.org/officeDocument/2006/relationships/image" Target="../media/image10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268760"/>
            <a:ext cx="7772400" cy="1470025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FF6600"/>
                </a:solidFill>
              </a:rPr>
              <a:t>«Развивающий потенциал метода проектов в становлении духовно-нравственной сферы личности в урочной и внеурочной </a:t>
            </a:r>
            <a:r>
              <a:rPr lang="ru-RU" sz="2400" b="1" i="1" dirty="0" smtClean="0">
                <a:solidFill>
                  <a:srgbClr val="FF6600"/>
                </a:solidFill>
              </a:rPr>
              <a:t>деятельности предмета «Технология». </a:t>
            </a:r>
            <a:endParaRPr lang="ru-RU" sz="3600" b="1" i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3685032"/>
            <a:ext cx="6443056" cy="1400152"/>
          </a:xfrm>
        </p:spPr>
        <p:txBody>
          <a:bodyPr>
            <a:normAutofit fontScale="40000" lnSpcReduction="20000"/>
          </a:bodyPr>
          <a:lstStyle/>
          <a:p>
            <a:r>
              <a:rPr lang="ru-RU" sz="43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Результаты  педагогической деятельности</a:t>
            </a:r>
            <a:br>
              <a:rPr lang="ru-RU" sz="43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3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учителя технологии, основ православной культуры</a:t>
            </a:r>
          </a:p>
          <a:p>
            <a:r>
              <a:rPr lang="ru-RU" sz="43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педагога  дополнительного образования </a:t>
            </a:r>
          </a:p>
          <a:p>
            <a:r>
              <a:rPr lang="ru-RU" sz="43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лицея № 82 им. А.Н. Знаменского</a:t>
            </a:r>
          </a:p>
          <a:p>
            <a:r>
              <a:rPr lang="ru-RU" sz="3500" b="1" dirty="0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7000" b="1" i="1" dirty="0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Ефимовой Ирины Валентиновны</a:t>
            </a:r>
            <a:r>
              <a:rPr lang="ru-RU" dirty="0" smtClean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460432" y="63813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211960" y="5517232"/>
            <a:ext cx="10157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2019 год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ctr"/>
            <a:r>
              <a:rPr lang="ru-RU" sz="16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Наличие собственной методической разработки.</a:t>
            </a:r>
            <a:endParaRPr lang="ru-RU" sz="1600" b="1" i="1" dirty="0">
              <a:solidFill>
                <a:schemeClr val="accent4">
                  <a:lumMod val="75000"/>
                </a:schemeClr>
              </a:solidFill>
              <a:effectLst/>
            </a:endParaRPr>
          </a:p>
        </p:txBody>
      </p:sp>
      <p:pic>
        <p:nvPicPr>
          <p:cNvPr id="6" name="Picture 2" descr="E:\Открытый урок\IMG_3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132856"/>
            <a:ext cx="1885505" cy="1257003"/>
          </a:xfrm>
          <a:prstGeom prst="rect">
            <a:avLst/>
          </a:prstGeom>
          <a:noFill/>
        </p:spPr>
      </p:pic>
      <p:pic>
        <p:nvPicPr>
          <p:cNvPr id="7" name="Picture 2" descr="E:\Открытый урок\IMG_37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2132856"/>
            <a:ext cx="1961788" cy="1307858"/>
          </a:xfrm>
          <a:prstGeom prst="rect">
            <a:avLst/>
          </a:prstGeom>
          <a:noFill/>
        </p:spPr>
      </p:pic>
      <p:pic>
        <p:nvPicPr>
          <p:cNvPr id="8" name="Picture 4" descr="E:\с телеф\20160421_103956.jpg"/>
          <p:cNvPicPr>
            <a:picLocks noChangeAspect="1" noChangeArrowheads="1"/>
          </p:cNvPicPr>
          <p:nvPr/>
        </p:nvPicPr>
        <p:blipFill>
          <a:blip r:embed="rId5" cstate="print"/>
          <a:srcRect l="12564" r="12564"/>
          <a:stretch>
            <a:fillRect/>
          </a:stretch>
        </p:blipFill>
        <p:spPr bwMode="auto">
          <a:xfrm>
            <a:off x="5652120" y="3807042"/>
            <a:ext cx="1399234" cy="1049426"/>
          </a:xfrm>
          <a:prstGeom prst="rect">
            <a:avLst/>
          </a:prstGeom>
          <a:noFill/>
        </p:spPr>
      </p:pic>
      <p:pic>
        <p:nvPicPr>
          <p:cNvPr id="9" name="Picture 2" descr="E:\с телеф\20160421_104632.jpg"/>
          <p:cNvPicPr>
            <a:picLocks noChangeAspect="1" noChangeArrowheads="1"/>
          </p:cNvPicPr>
          <p:nvPr/>
        </p:nvPicPr>
        <p:blipFill>
          <a:blip r:embed="rId6" cstate="print"/>
          <a:srcRect l="12564" r="12564"/>
          <a:stretch>
            <a:fillRect/>
          </a:stretch>
        </p:blipFill>
        <p:spPr bwMode="auto">
          <a:xfrm>
            <a:off x="5652120" y="4941168"/>
            <a:ext cx="1388228" cy="1041171"/>
          </a:xfrm>
          <a:prstGeom prst="rect">
            <a:avLst/>
          </a:prstGeom>
          <a:noFill/>
        </p:spPr>
      </p:pic>
      <p:pic>
        <p:nvPicPr>
          <p:cNvPr id="11" name="Picture 2" descr="E:\Открытый урок\IMG_342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2060848"/>
            <a:ext cx="1967012" cy="1311342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539552" y="3501008"/>
            <a:ext cx="223224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Краткосрочный творческий проект по работе с бумагой: «Панно в технике </a:t>
            </a:r>
            <a:r>
              <a:rPr lang="ru-RU" sz="1400" b="1" dirty="0" err="1" smtClean="0">
                <a:solidFill>
                  <a:srgbClr val="C00000"/>
                </a:solidFill>
              </a:rPr>
              <a:t>пейп-арт</a:t>
            </a:r>
            <a:r>
              <a:rPr lang="ru-RU" sz="1400" b="1" dirty="0" smtClean="0">
                <a:solidFill>
                  <a:srgbClr val="C00000"/>
                </a:solidFill>
              </a:rPr>
              <a:t>».</a:t>
            </a:r>
          </a:p>
          <a:p>
            <a:pPr>
              <a:buFont typeface="Arial" pitchFamily="34" charset="0"/>
              <a:buChar char="•"/>
            </a:pPr>
            <a:endParaRPr lang="ru-RU" sz="1400" b="1" dirty="0" smtClean="0">
              <a:solidFill>
                <a:srgbClr val="C00000"/>
              </a:solidFill>
            </a:endParaRPr>
          </a:p>
          <a:p>
            <a:r>
              <a:rPr lang="ru-RU" sz="1400" b="1" dirty="0" smtClean="0">
                <a:solidFill>
                  <a:srgbClr val="C00000"/>
                </a:solidFill>
              </a:rPr>
              <a:t>Бинарное  интегрированное  внеклассное мероприятие</a:t>
            </a:r>
          </a:p>
          <a:p>
            <a:r>
              <a:rPr lang="ru-RU" sz="1400" b="1" dirty="0" smtClean="0">
                <a:solidFill>
                  <a:srgbClr val="C00000"/>
                </a:solidFill>
              </a:rPr>
              <a:t>«Иисус и дети».</a:t>
            </a:r>
            <a:endParaRPr lang="ru-RU" sz="1400" b="1" dirty="0">
              <a:solidFill>
                <a:srgbClr val="C00000"/>
              </a:solidFill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7164288" y="3789040"/>
          <a:ext cx="1462459" cy="2146729"/>
        </p:xfrm>
        <a:graphic>
          <a:graphicData uri="http://schemas.openxmlformats.org/presentationml/2006/ole">
            <p:oleObj spid="_x0000_s2050" name="Document" r:id="rId8" imgW="6546297" imgH="9606895" progId="Word.Document.8">
              <p:embed/>
            </p:oleObj>
          </a:graphicData>
        </a:graphic>
      </p:graphicFrame>
      <p:pic>
        <p:nvPicPr>
          <p:cNvPr id="16" name="Picture 2" descr="E:\с телеф\20160422_10575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3789040"/>
            <a:ext cx="1344006" cy="2088232"/>
          </a:xfrm>
          <a:prstGeom prst="rect">
            <a:avLst/>
          </a:prstGeom>
          <a:noFill/>
        </p:spPr>
      </p:pic>
      <p:pic>
        <p:nvPicPr>
          <p:cNvPr id="17" name="Picture 4" descr="E:\с телеф\20160422_10573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11960" y="3789040"/>
            <a:ext cx="1307376" cy="2130801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539552" y="5903893"/>
            <a:ext cx="6696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chemeClr val="tx2"/>
                </a:solidFill>
              </a:rPr>
              <a:t>Была проведена большая подготовительная работ</a:t>
            </a:r>
            <a:r>
              <a:rPr lang="ru-RU" sz="1400" b="1" dirty="0" smtClean="0">
                <a:solidFill>
                  <a:schemeClr val="tx2"/>
                </a:solidFill>
              </a:rPr>
              <a:t>а.</a:t>
            </a:r>
            <a:endParaRPr lang="ru-RU" sz="1400" b="1" dirty="0">
              <a:solidFill>
                <a:schemeClr val="tx2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76456" y="65253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pic>
        <p:nvPicPr>
          <p:cNvPr id="2051" name="Picture 3" descr="D:\Documents and Settings\Мои документы\Ирина\Мои документы\фото со мной 16-17\IMG_28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88024" y="2132856"/>
            <a:ext cx="1741801" cy="1302242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827584" y="908720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Долгосрочный  педагогический  проект: «Духовно - нравственное воспитание и развитие творческих способностей школьников на основе православных традиций и национальной культуры». 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68952" cy="634082"/>
          </a:xfrm>
        </p:spPr>
        <p:txBody>
          <a:bodyPr>
            <a:noAutofit/>
          </a:bodyPr>
          <a:lstStyle/>
          <a:p>
            <a:pPr algn="ctr"/>
            <a:r>
              <a:rPr lang="ru-RU" sz="1600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  </a:t>
            </a:r>
            <a:r>
              <a:rPr lang="ru-RU" sz="1400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Продвижение </a:t>
            </a:r>
            <a:r>
              <a:rPr lang="ru-RU" sz="14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 и оценка результативности методической </a:t>
            </a:r>
            <a:r>
              <a:rPr lang="ru-RU" sz="14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разработки </a:t>
            </a:r>
            <a:r>
              <a:rPr lang="ru-RU" sz="1400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внеурочной деятельности: </a:t>
            </a:r>
            <a:br>
              <a:rPr lang="ru-RU" sz="1400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</a:br>
            <a:r>
              <a:rPr lang="ru-RU" sz="1400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«Иисус и дети»</a:t>
            </a:r>
            <a:r>
              <a:rPr lang="ru-RU" sz="14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.</a:t>
            </a:r>
            <a:endParaRPr lang="ru-RU" sz="1600" b="1" i="1" dirty="0">
              <a:solidFill>
                <a:schemeClr val="accent4">
                  <a:lumMod val="75000"/>
                </a:schemeClr>
              </a:solidFill>
              <a:effectLst/>
            </a:endParaRPr>
          </a:p>
        </p:txBody>
      </p:sp>
      <p:pic>
        <p:nvPicPr>
          <p:cNvPr id="1026" name="Picture 2" descr="D:\Documents and Settings\ИРИНА\Мои документы\ПНПО 2019\приложение 1\публикация Иисус и дет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933056"/>
            <a:ext cx="1791128" cy="2533231"/>
          </a:xfrm>
          <a:prstGeom prst="rect">
            <a:avLst/>
          </a:prstGeom>
          <a:noFill/>
        </p:spPr>
      </p:pic>
      <p:pic>
        <p:nvPicPr>
          <p:cNvPr id="1027" name="Picture 3" descr="D:\Documents and Settings\ИРИНА\Мои документы\ПНПО 2019\приложение 2\Изображение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908720"/>
            <a:ext cx="1800200" cy="2578557"/>
          </a:xfrm>
          <a:prstGeom prst="rect">
            <a:avLst/>
          </a:prstGeom>
          <a:noFill/>
        </p:spPr>
      </p:pic>
      <p:pic>
        <p:nvPicPr>
          <p:cNvPr id="1028" name="Picture 4" descr="D:\Documents and Settings\ИРИНА\Мои документы\ПНПО 2019\приложение 2\Изображение 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980728"/>
            <a:ext cx="1800200" cy="2578557"/>
          </a:xfrm>
          <a:prstGeom prst="rect">
            <a:avLst/>
          </a:prstGeom>
          <a:noFill/>
        </p:spPr>
      </p:pic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6948264" y="1052736"/>
          <a:ext cx="1795140" cy="2540386"/>
        </p:xfrm>
        <a:graphic>
          <a:graphicData uri="http://schemas.openxmlformats.org/presentationml/2006/ole">
            <p:oleObj spid="_x0000_s1029" name="Acrobat Document" r:id="rId6" imgW="5667198" imgH="8019984" progId="AcroExch.Document.11">
              <p:embed/>
            </p:oleObj>
          </a:graphicData>
        </a:graphic>
      </p:graphicFrame>
      <p:pic>
        <p:nvPicPr>
          <p:cNvPr id="1030" name="Picture 6" descr="D:\Documents and Settings\ИРИНА\Мои документы\ПНПО 2019\приложение 3\Ефимова И В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62284" y="1052736"/>
            <a:ext cx="1781971" cy="2520280"/>
          </a:xfrm>
          <a:prstGeom prst="rect">
            <a:avLst/>
          </a:prstGeom>
          <a:noFill/>
        </p:spPr>
      </p:pic>
      <p:pic>
        <p:nvPicPr>
          <p:cNvPr id="1031" name="Picture 7" descr="D:\Documents and Settings\ИРИНА\Мои документы\ПНПО 2019\приложение 4\журнал № 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3933056"/>
            <a:ext cx="1778213" cy="254706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187624" y="3645024"/>
            <a:ext cx="63069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 </a:t>
            </a:r>
            <a:r>
              <a:rPr lang="ru-RU" sz="1600" b="1" i="1" dirty="0" smtClean="0">
                <a:solidFill>
                  <a:srgbClr val="C00000"/>
                </a:solidFill>
                <a:latin typeface="+mj-lt"/>
              </a:rPr>
              <a:t>Участие  методической разработки в конкурсах  разного уровня </a:t>
            </a:r>
            <a:r>
              <a:rPr lang="ru-RU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</a:t>
            </a:r>
            <a:endParaRPr lang="ru-RU" sz="1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27784" y="4149080"/>
            <a:ext cx="427854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Публикация в печатном издании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 «Практические советы учителю».</a:t>
            </a:r>
          </a:p>
          <a:p>
            <a:pPr algn="ctr"/>
            <a:endParaRPr lang="ru-RU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i="1" dirty="0" smtClean="0">
                <a:solidFill>
                  <a:srgbClr val="C00000"/>
                </a:solidFill>
              </a:rPr>
              <a:t>Размещение  на сайте учителя</a:t>
            </a:r>
          </a:p>
          <a:p>
            <a:pPr algn="ctr"/>
            <a:r>
              <a:rPr lang="en-US" dirty="0" smtClean="0">
                <a:hlinkClick r:id="rId9"/>
              </a:rPr>
              <a:t>http</a:t>
            </a:r>
            <a:r>
              <a:rPr lang="ru-RU" dirty="0" smtClean="0">
                <a:hlinkClick r:id="rId9"/>
              </a:rPr>
              <a:t>:</a:t>
            </a:r>
            <a:r>
              <a:rPr lang="en-US" dirty="0" smtClean="0">
                <a:hlinkClick r:id="rId9"/>
              </a:rPr>
              <a:t>//nsportal.ru</a:t>
            </a:r>
            <a:r>
              <a:rPr lang="ru-RU" dirty="0" smtClean="0"/>
              <a:t> 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748464" y="64533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ctr"/>
            <a:r>
              <a:rPr lang="ru-RU" sz="16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Высокие результаты учебных достижений обучающихся</a:t>
            </a:r>
            <a:endParaRPr lang="ru-RU" sz="1600" i="1" dirty="0">
              <a:solidFill>
                <a:schemeClr val="accent4">
                  <a:lumMod val="75000"/>
                </a:schemeClr>
              </a:solidFill>
              <a:effectLst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95536" y="692696"/>
            <a:ext cx="874846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Динамика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уровня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 освоения обучающимися учебного предмета Технология составляет ежегодно 2.5%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67544" y="1052736"/>
            <a:ext cx="813690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Наличие призёров муниципального, регионального этапов 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В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сероссийской олимпиады школьников.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3573016"/>
            <a:ext cx="83529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Участие в международных предметных  олимпиадах школьников.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7" name="Picture 3" descr="D:\Documents and Settings\ИРИНА\Мои документы\ПНПО 2019\приложение 5\Савельева рай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84784"/>
            <a:ext cx="1512168" cy="1949624"/>
          </a:xfrm>
          <a:prstGeom prst="rect">
            <a:avLst/>
          </a:prstGeom>
          <a:noFill/>
        </p:spPr>
      </p:pic>
      <p:pic>
        <p:nvPicPr>
          <p:cNvPr id="16388" name="Picture 4" descr="D:\Documents and Settings\ИРИНА\Мои документы\ПНПО 2019\приложение 5\Школьник райо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484784"/>
            <a:ext cx="1472903" cy="2021632"/>
          </a:xfrm>
          <a:prstGeom prst="rect">
            <a:avLst/>
          </a:prstGeom>
          <a:noFill/>
        </p:spPr>
      </p:pic>
      <p:pic>
        <p:nvPicPr>
          <p:cNvPr id="16389" name="Picture 5" descr="D:\Documents and Settings\ИРИНА\Мои документы\ПНПО 2019\приложение 5\Школьник область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484784"/>
            <a:ext cx="1453358" cy="1994805"/>
          </a:xfrm>
          <a:prstGeom prst="rect">
            <a:avLst/>
          </a:prstGeom>
          <a:noFill/>
        </p:spPr>
      </p:pic>
      <p:pic>
        <p:nvPicPr>
          <p:cNvPr id="16390" name="Picture 6" descr="D:\Documents and Settings\ИРИНА\Мои документы\ПНПО 2019\приложение 6\Хозяюшк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3933056"/>
            <a:ext cx="1420440" cy="194962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8676456" y="6453336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 rot="5400000" flipH="1" flipV="1">
            <a:off x="8245202" y="763910"/>
            <a:ext cx="288032" cy="158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21" name="Picture 1" descr="D:\Documents and Settings\ИРИНА\Мои документы\ПНПО 2019\приложение 7\Свидетельство проекта infourok.ru № KБ-11957308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3933056"/>
            <a:ext cx="1370874" cy="1923308"/>
          </a:xfrm>
          <a:prstGeom prst="rect">
            <a:avLst/>
          </a:prstGeom>
          <a:noFill/>
        </p:spPr>
      </p:pic>
      <p:pic>
        <p:nvPicPr>
          <p:cNvPr id="30722" name="Picture 2" descr="D:\Documents and Settings\ИРИНА\Мои документы\ПНПО 2019\приложение 7\Викторина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3563747" y="3789181"/>
            <a:ext cx="1545521" cy="2121303"/>
          </a:xfrm>
          <a:prstGeom prst="rect">
            <a:avLst/>
          </a:prstGeom>
          <a:noFill/>
        </p:spPr>
      </p:pic>
      <p:pic>
        <p:nvPicPr>
          <p:cNvPr id="30724" name="Picture 4" descr="D:\Documents and Settings\Мои документы\Ирина\Мои документы\ФОТО УЧЕНИКОВ ДЛЯ ПРЕЗЕНТАЦИЙ\телефон март 20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1700808"/>
            <a:ext cx="2773032" cy="1557164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30725" name="Picture 5" descr="D:\Documents and Settings\ИРИНА\Мои документы\АРХИВЫ ПРОСМОТРЕТЬ\храмы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3965295"/>
            <a:ext cx="2540463" cy="1838928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D:\Documents and Settings\ИРИНА\Мои документы\ПНПО 2019\приложение 8\Зеленска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764704"/>
            <a:ext cx="1488282" cy="21050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432048"/>
          </a:xfrm>
        </p:spPr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Высокие результаты внеурочной деятельности обучающихся по учебному предмету</a:t>
            </a:r>
            <a:endParaRPr lang="ru-RU" sz="1600" i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55576" y="836712"/>
          <a:ext cx="6192689" cy="2523744"/>
        </p:xfrm>
        <a:graphic>
          <a:graphicData uri="http://schemas.openxmlformats.org/drawingml/2006/table">
            <a:tbl>
              <a:tblPr/>
              <a:tblGrid>
                <a:gridCol w="4104456"/>
                <a:gridCol w="936105"/>
                <a:gridCol w="1152128"/>
              </a:tblGrid>
              <a:tr h="406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Уровень мероприятия</a:t>
                      </a:r>
                      <a:endParaRPr lang="ru-RU" sz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Результат</a:t>
                      </a:r>
                      <a:endParaRPr lang="ru-RU" sz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Ф.И. 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участника</a:t>
                      </a:r>
                      <a:endParaRPr lang="ru-RU" sz="12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244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Региональный конкурс  в области проектирования одежды и обуви среди молодёжи 14-18 лет, организованный кафедрой технологического факультета ФГБОУ ВПО «ЮРГУЭС»</a:t>
                      </a: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Похвальный </a:t>
                      </a:r>
                      <a:r>
                        <a:rPr lang="ru-RU" sz="1200" dirty="0" smtClean="0">
                          <a:latin typeface="+mn-lt"/>
                          <a:ea typeface="Calibri"/>
                          <a:cs typeface="Times New Roman"/>
                        </a:rPr>
                        <a:t> лист</a:t>
                      </a: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Кулешова Валентина</a:t>
                      </a: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152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n-lt"/>
                          <a:ea typeface="Calibri"/>
                          <a:cs typeface="Times New Roman"/>
                        </a:rPr>
                        <a:t>III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 Всероссийский  дистанционный  творческий конкурс для дошкольников и школьников «Грани таланта» в номинации «Декоративно-прикладное творчество»</a:t>
                      </a: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FB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Диплом </a:t>
                      </a:r>
                      <a:r>
                        <a:rPr lang="en-US" sz="1200" dirty="0">
                          <a:latin typeface="+mn-lt"/>
                          <a:ea typeface="Calibri"/>
                          <a:cs typeface="Times New Roman"/>
                        </a:rPr>
                        <a:t>I 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степени</a:t>
                      </a: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FB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+mn-lt"/>
                          <a:ea typeface="Calibri"/>
                          <a:cs typeface="Times New Roman"/>
                        </a:rPr>
                        <a:t>Зеленская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 Анастасия</a:t>
                      </a: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FB6"/>
                    </a:solidFill>
                  </a:tcPr>
                </a:tc>
              </a:tr>
              <a:tr h="6152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n-lt"/>
                          <a:ea typeface="Calibri"/>
                          <a:cs typeface="Times New Roman"/>
                        </a:rPr>
                        <a:t>III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 Открытый епархиальный фестиваль православной культуры и творчества: «ПАСХА  КРАСНАЯ»</a:t>
                      </a: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3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Диплом Лауреата </a:t>
                      </a:r>
                      <a:r>
                        <a:rPr lang="en-US" sz="1200" dirty="0">
                          <a:latin typeface="+mn-lt"/>
                          <a:ea typeface="Calibri"/>
                          <a:cs typeface="Times New Roman"/>
                        </a:rPr>
                        <a:t>I 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степени</a:t>
                      </a: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3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+mn-lt"/>
                          <a:ea typeface="Calibri"/>
                          <a:cs typeface="Times New Roman"/>
                        </a:rPr>
                        <a:t>Сейранова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  Диана</a:t>
                      </a:r>
                    </a:p>
                  </a:txBody>
                  <a:tcPr marL="60697" marR="606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3A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55576" y="3573016"/>
          <a:ext cx="6192690" cy="2346693"/>
        </p:xfrm>
        <a:graphic>
          <a:graphicData uri="http://schemas.openxmlformats.org/drawingml/2006/table">
            <a:tbl>
              <a:tblPr/>
              <a:tblGrid>
                <a:gridCol w="4104456"/>
                <a:gridCol w="994718"/>
                <a:gridCol w="1093516"/>
              </a:tblGrid>
              <a:tr h="442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Международный творческий конкурс «</a:t>
                      </a:r>
                      <a:r>
                        <a:rPr lang="ru-RU" sz="1200" dirty="0" err="1">
                          <a:latin typeface="+mn-lt"/>
                          <a:ea typeface="Calibri"/>
                          <a:cs typeface="Times New Roman"/>
                        </a:rPr>
                        <a:t>Вталанте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», номинация «Творчество без границ»</a:t>
                      </a: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CCA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Диплом  </a:t>
                      </a:r>
                      <a:r>
                        <a:rPr lang="en-US" sz="1200" dirty="0">
                          <a:latin typeface="+mn-lt"/>
                          <a:ea typeface="Calibri"/>
                          <a:cs typeface="Times New Roman"/>
                        </a:rPr>
                        <a:t>III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 место  </a:t>
                      </a: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CCA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Мальцева Надежда </a:t>
                      </a: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CCA5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Международный творческий конкурс «</a:t>
                      </a:r>
                      <a:r>
                        <a:rPr lang="ru-RU" sz="1200" dirty="0" err="1">
                          <a:latin typeface="+mn-lt"/>
                          <a:ea typeface="Calibri"/>
                          <a:cs typeface="Times New Roman"/>
                        </a:rPr>
                        <a:t>Вталанте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», номинация «Декоративно-прикладное творчество»</a:t>
                      </a: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0B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Диплом </a:t>
                      </a:r>
                      <a:r>
                        <a:rPr lang="en-US" sz="1200" dirty="0">
                          <a:latin typeface="+mn-lt"/>
                          <a:ea typeface="Calibri"/>
                          <a:cs typeface="Times New Roman"/>
                        </a:rPr>
                        <a:t>II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latin typeface="+mn-lt"/>
                          <a:ea typeface="Calibri"/>
                          <a:cs typeface="Times New Roman"/>
                        </a:rPr>
                        <a:t>место </a:t>
                      </a: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0B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+mn-lt"/>
                          <a:ea typeface="Calibri"/>
                          <a:cs typeface="Times New Roman"/>
                        </a:rPr>
                        <a:t>Ляшко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 Анастасия</a:t>
                      </a: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0B2"/>
                    </a:solidFill>
                  </a:tcPr>
                </a:tc>
              </a:tr>
              <a:tr h="6039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Международный конкурс-фестиваль декоративно-прикладного творчества «Пасхальное яйцо 2018»</a:t>
                      </a: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CD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Диплом победителя 1 степени</a:t>
                      </a: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CDB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Орлов Дмитрий</a:t>
                      </a: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CDB3"/>
                    </a:solidFill>
                  </a:tcPr>
                </a:tc>
              </a:tr>
              <a:tr h="805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+mn-lt"/>
                          <a:ea typeface="Calibri"/>
                          <a:cs typeface="Times New Roman"/>
                        </a:rPr>
                        <a:t>III </a:t>
                      </a: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Международный конкурс «Гордость России»</a:t>
                      </a: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BCA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 Диплом за подготовку </a:t>
                      </a:r>
                      <a:r>
                        <a:rPr lang="ru-RU" sz="1200" dirty="0" smtClean="0">
                          <a:latin typeface="+mn-lt"/>
                          <a:ea typeface="Calibri"/>
                          <a:cs typeface="Times New Roman"/>
                        </a:rPr>
                        <a:t>победителей</a:t>
                      </a:r>
                      <a:endParaRPr lang="ru-RU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BCA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Calibri"/>
                          <a:cs typeface="Times New Roman"/>
                        </a:rPr>
                        <a:t>Ефимова И.В.</a:t>
                      </a:r>
                    </a:p>
                  </a:txBody>
                  <a:tcPr marL="62496" marR="624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BCA0"/>
                    </a:solidFill>
                  </a:tcPr>
                </a:tc>
              </a:tr>
            </a:tbl>
          </a:graphicData>
        </a:graphic>
      </p:graphicFrame>
      <p:pic>
        <p:nvPicPr>
          <p:cNvPr id="29699" name="Picture 3" descr="D:\Documents and Settings\ИРИНА\Мои документы\ПНПО 2019\приложение 10\Мальцев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2492896"/>
            <a:ext cx="1382795" cy="1935913"/>
          </a:xfrm>
          <a:prstGeom prst="rect">
            <a:avLst/>
          </a:prstGeom>
          <a:noFill/>
        </p:spPr>
      </p:pic>
      <p:graphicFrame>
        <p:nvGraphicFramePr>
          <p:cNvPr id="29700" name="Object 4"/>
          <p:cNvGraphicFramePr>
            <a:graphicFrameLocks noChangeAspect="1"/>
          </p:cNvGraphicFramePr>
          <p:nvPr/>
        </p:nvGraphicFramePr>
        <p:xfrm>
          <a:off x="7020272" y="4293096"/>
          <a:ext cx="1456476" cy="1997095"/>
        </p:xfrm>
        <a:graphic>
          <a:graphicData uri="http://schemas.openxmlformats.org/presentationml/2006/ole">
            <p:oleObj spid="_x0000_s29700" name="Acrobat Document" r:id="rId5" imgW="5829263" imgH="7991359" progId="AcroExch.Document.11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748464" y="6381328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95536" y="548680"/>
            <a:ext cx="84969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Общественная оценка высоких результатов внеурочной деятельности учителя</a:t>
            </a:r>
            <a:endParaRPr lang="ru-RU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39943" name="Picture 7" descr="D:\Documents and Settings\ИРИНА\Мои документы\ПНПО 2019\приложение 12\Москв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980728"/>
            <a:ext cx="1653951" cy="2270129"/>
          </a:xfrm>
          <a:prstGeom prst="rect">
            <a:avLst/>
          </a:prstGeom>
          <a:noFill/>
        </p:spPr>
      </p:pic>
      <p:pic>
        <p:nvPicPr>
          <p:cNvPr id="39945" name="Picture 9" descr="D:\Documents and Settings\ИРИНА\Мои документы\ПНПО 2019\приложение 12\Мега-талант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980728"/>
            <a:ext cx="1598849" cy="226022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8604448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  <p:pic>
        <p:nvPicPr>
          <p:cNvPr id="16" name="Picture 2" descr="D:\Documents and Settings\ИРИНА\Мои документы\ПНПО 2019\приложение 7\Арт-взлёт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908720"/>
            <a:ext cx="1633050" cy="2316014"/>
          </a:xfrm>
          <a:prstGeom prst="rect">
            <a:avLst/>
          </a:prstGeom>
          <a:noFill/>
        </p:spPr>
      </p:pic>
      <p:pic>
        <p:nvPicPr>
          <p:cNvPr id="17" name="Picture 3" descr="D:\Documents and Settings\ИРИНА\Мои документы\ПНПО 2019\приложение 7\имена юг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429000"/>
            <a:ext cx="1774533" cy="2465906"/>
          </a:xfrm>
          <a:prstGeom prst="rect">
            <a:avLst/>
          </a:prstGeom>
          <a:noFill/>
        </p:spPr>
      </p:pic>
      <p:graphicFrame>
        <p:nvGraphicFramePr>
          <p:cNvPr id="39941" name="Object 5"/>
          <p:cNvGraphicFramePr>
            <a:graphicFrameLocks noChangeAspect="1"/>
          </p:cNvGraphicFramePr>
          <p:nvPr/>
        </p:nvGraphicFramePr>
        <p:xfrm>
          <a:off x="2608242" y="3429000"/>
          <a:ext cx="1807278" cy="2480444"/>
        </p:xfrm>
        <a:graphic>
          <a:graphicData uri="http://schemas.openxmlformats.org/presentationml/2006/ole">
            <p:oleObj spid="_x0000_s39941" name="Acrobat Document" r:id="rId7" imgW="5829263" imgH="7991359" progId="AcroExch.Document.11">
              <p:embed/>
            </p:oleObj>
          </a:graphicData>
        </a:graphic>
      </p:graphicFrame>
      <p:graphicFrame>
        <p:nvGraphicFramePr>
          <p:cNvPr id="4" name="Object 6"/>
          <p:cNvGraphicFramePr>
            <a:graphicFrameLocks noChangeAspect="1"/>
          </p:cNvGraphicFramePr>
          <p:nvPr/>
        </p:nvGraphicFramePr>
        <p:xfrm>
          <a:off x="4716016" y="3429000"/>
          <a:ext cx="1890421" cy="2591247"/>
        </p:xfrm>
        <a:graphic>
          <a:graphicData uri="http://schemas.openxmlformats.org/presentationml/2006/ole">
            <p:oleObj spid="_x0000_s39942" name="Acrobat Document" r:id="rId8" imgW="5829263" imgH="7991359" progId="AcroExch.Document.11">
              <p:embed/>
            </p:oleObj>
          </a:graphicData>
        </a:graphic>
      </p:graphicFrame>
      <p:graphicFrame>
        <p:nvGraphicFramePr>
          <p:cNvPr id="7" name="Object 9"/>
          <p:cNvGraphicFramePr>
            <a:graphicFrameLocks noChangeAspect="1"/>
          </p:cNvGraphicFramePr>
          <p:nvPr/>
        </p:nvGraphicFramePr>
        <p:xfrm>
          <a:off x="827584" y="980728"/>
          <a:ext cx="1634430" cy="2241774"/>
        </p:xfrm>
        <a:graphic>
          <a:graphicData uri="http://schemas.openxmlformats.org/presentationml/2006/ole">
            <p:oleObj spid="_x0000_s39945" name="Acrobat Document" r:id="rId9" imgW="5829263" imgH="7991359" progId="AcroExch.Document.11">
              <p:embed/>
            </p:oleObj>
          </a:graphicData>
        </a:graphic>
      </p:graphicFrame>
      <p:graphicFrame>
        <p:nvGraphicFramePr>
          <p:cNvPr id="39946" name="Object 10"/>
          <p:cNvGraphicFramePr>
            <a:graphicFrameLocks noChangeAspect="1"/>
          </p:cNvGraphicFramePr>
          <p:nvPr/>
        </p:nvGraphicFramePr>
        <p:xfrm>
          <a:off x="6732240" y="3501008"/>
          <a:ext cx="1841500" cy="2525713"/>
        </p:xfrm>
        <a:graphic>
          <a:graphicData uri="http://schemas.openxmlformats.org/presentationml/2006/ole">
            <p:oleObj spid="_x0000_s39946" name="Acrobat Document" r:id="rId10" imgW="5829263" imgH="7991359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C:\Documents and Settings\Ирина\Рабочий стол\Новая папка\DSC005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509120"/>
            <a:ext cx="2088232" cy="1565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543920" cy="288032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Создание учителем условий для адресной работы с различными категориями обучающихся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0" y="1124744"/>
            <a:ext cx="4038600" cy="1656184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Программа дополнительного образования эстетической направленности: «Мастерство и фантазия»</a:t>
            </a: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   -  дети-инвалиды, с ОВЗ,</a:t>
            </a:r>
          </a:p>
          <a:p>
            <a:pPr>
              <a:buNone/>
            </a:pPr>
            <a:r>
              <a:rPr lang="ru-RU" sz="2000" dirty="0" smtClean="0"/>
              <a:t>   - дети и подростки «группы риска»,</a:t>
            </a:r>
          </a:p>
          <a:p>
            <a:pPr>
              <a:buNone/>
            </a:pPr>
            <a:r>
              <a:rPr lang="ru-RU" sz="2000" dirty="0" smtClean="0"/>
              <a:t>   - одарённые дети </a:t>
            </a:r>
          </a:p>
          <a:p>
            <a:pPr>
              <a:buNone/>
            </a:pPr>
            <a:r>
              <a:rPr lang="ru-RU" sz="2000" dirty="0" smtClean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32440" y="65253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9</a:t>
            </a:r>
            <a:endParaRPr lang="ru-RU" dirty="0"/>
          </a:p>
        </p:txBody>
      </p:sp>
      <p:pic>
        <p:nvPicPr>
          <p:cNvPr id="43009" name="Picture 1" descr="C:\Documents and Settings\Ирина\Рабочий стол\Новая папка\DSC002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980728"/>
            <a:ext cx="1320766" cy="1761126"/>
          </a:xfrm>
          <a:prstGeom prst="rect">
            <a:avLst/>
          </a:prstGeom>
          <a:noFill/>
        </p:spPr>
      </p:pic>
      <p:pic>
        <p:nvPicPr>
          <p:cNvPr id="43010" name="Picture 2" descr="C:\Documents and Settings\Ирина\Рабочий стол\Новая папка\DSC005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653136"/>
            <a:ext cx="1872208" cy="1403975"/>
          </a:xfrm>
          <a:prstGeom prst="rect">
            <a:avLst/>
          </a:prstGeom>
          <a:noFill/>
        </p:spPr>
      </p:pic>
      <p:pic>
        <p:nvPicPr>
          <p:cNvPr id="43012" name="Picture 4" descr="C:\Documents and Settings\Ирина\Рабочий стол\Новая папка\DSC0065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492896"/>
            <a:ext cx="1584176" cy="2112508"/>
          </a:xfrm>
          <a:prstGeom prst="rect">
            <a:avLst/>
          </a:prstGeom>
          <a:noFill/>
        </p:spPr>
      </p:pic>
      <p:pic>
        <p:nvPicPr>
          <p:cNvPr id="43013" name="Picture 5" descr="C:\Documents and Settings\Ирина\Рабочий стол\Новая папка\DSC_066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2492896"/>
            <a:ext cx="1512168" cy="2123220"/>
          </a:xfrm>
          <a:prstGeom prst="rect">
            <a:avLst/>
          </a:prstGeom>
          <a:noFill/>
        </p:spPr>
      </p:pic>
      <p:pic>
        <p:nvPicPr>
          <p:cNvPr id="43016" name="Picture 8" descr="C:\Documents and Settings\Ирина\Рабочий стол\Новая папка\DSC0062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980728"/>
            <a:ext cx="1292797" cy="1723953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611560" y="2780928"/>
            <a:ext cx="457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1400" b="1" i="1" dirty="0" smtClean="0">
                <a:solidFill>
                  <a:srgbClr val="C00000"/>
                </a:solidFill>
              </a:rPr>
              <a:t>Основными воспитательными  задачами  этой программы являются: </a:t>
            </a:r>
          </a:p>
          <a:p>
            <a:pPr>
              <a:buNone/>
            </a:pPr>
            <a:r>
              <a:rPr lang="ru-RU" sz="1400" dirty="0" smtClean="0"/>
              <a:t>-раскрытие учащимися объективной картины окружающей  действительности; </a:t>
            </a:r>
          </a:p>
          <a:p>
            <a:pPr>
              <a:buNone/>
            </a:pPr>
            <a:r>
              <a:rPr lang="ru-RU" sz="1400" dirty="0" smtClean="0"/>
              <a:t>-адаптация в социуме, умение общаться между собой, поддерживать более слабых и не защищенных детей, как в общественной, так и в практической деятельности</a:t>
            </a:r>
            <a:endParaRPr lang="ru-RU" sz="1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860032" y="4725144"/>
            <a:ext cx="38884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1400" b="1" dirty="0" smtClean="0">
                <a:solidFill>
                  <a:srgbClr val="C00000"/>
                </a:solidFill>
              </a:rPr>
              <a:t>Программа состоит из четырёх  модулей:</a:t>
            </a:r>
          </a:p>
          <a:p>
            <a:pPr>
              <a:buNone/>
            </a:pPr>
            <a:r>
              <a:rPr lang="ru-RU" sz="1400" i="1" u="sng" dirty="0" smtClean="0"/>
              <a:t> 1 модуль:</a:t>
            </a:r>
            <a:r>
              <a:rPr lang="ru-RU" sz="1400" dirty="0" smtClean="0"/>
              <a:t> </a:t>
            </a:r>
            <a:r>
              <a:rPr lang="ru-RU" sz="1400" i="1" dirty="0" smtClean="0"/>
              <a:t>Экологический компонент</a:t>
            </a:r>
            <a:r>
              <a:rPr lang="ru-RU" sz="1400" b="1" i="1" dirty="0" smtClean="0"/>
              <a:t>.</a:t>
            </a:r>
          </a:p>
          <a:p>
            <a:pPr>
              <a:buNone/>
            </a:pPr>
            <a:r>
              <a:rPr lang="ru-RU" sz="1400" i="1" u="sng" dirty="0" smtClean="0"/>
              <a:t>2 модуль: </a:t>
            </a:r>
            <a:r>
              <a:rPr lang="ru-RU" sz="1400" i="1" dirty="0" smtClean="0"/>
              <a:t> «Все умеем делать сами».</a:t>
            </a:r>
          </a:p>
          <a:p>
            <a:pPr>
              <a:buNone/>
            </a:pPr>
            <a:r>
              <a:rPr lang="ru-RU" sz="1400" i="1" dirty="0" smtClean="0"/>
              <a:t>3</a:t>
            </a:r>
            <a:r>
              <a:rPr lang="ru-RU" sz="1400" i="1" u="sng" dirty="0" smtClean="0"/>
              <a:t> модуль:</a:t>
            </a:r>
            <a:r>
              <a:rPr lang="ru-RU" sz="1400" i="1" dirty="0" smtClean="0"/>
              <a:t>  Региональный компонент </a:t>
            </a:r>
          </a:p>
          <a:p>
            <a:pPr>
              <a:buNone/>
            </a:pPr>
            <a:r>
              <a:rPr lang="ru-RU" sz="1400" i="1" u="sng" dirty="0" smtClean="0"/>
              <a:t>4 модуль</a:t>
            </a:r>
            <a:r>
              <a:rPr lang="ru-RU" sz="1400" i="1" dirty="0" smtClean="0"/>
              <a:t>: гражданско-патриотическое и духовно-нравственное воспитание</a:t>
            </a:r>
            <a:r>
              <a:rPr lang="ru-RU" sz="1400" dirty="0" smtClean="0"/>
              <a:t>.</a:t>
            </a:r>
            <a:endParaRPr lang="ru-RU" sz="1400" dirty="0"/>
          </a:p>
        </p:txBody>
      </p:sp>
      <p:pic>
        <p:nvPicPr>
          <p:cNvPr id="3" name="Picture 1" descr="D:\Documents and Settings\ИРИНА\Мои документы\АРХИВЫ ПРОСМОТРЕТЬ\детские рисунки осень 2014\олимп 02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980728"/>
            <a:ext cx="1310973" cy="1748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3933056"/>
            <a:ext cx="1118135" cy="19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418058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Работа с одарёнными детьми.</a:t>
            </a:r>
            <a:endParaRPr lang="ru-RU" sz="1600" dirty="0">
              <a:solidFill>
                <a:schemeClr val="accent4">
                  <a:lumMod val="75000"/>
                </a:schemeClr>
              </a:solidFill>
              <a:effectLst/>
            </a:endParaRPr>
          </a:p>
        </p:txBody>
      </p:sp>
      <p:pic>
        <p:nvPicPr>
          <p:cNvPr id="30722" name="Picture 2" descr="D:\Documents and Settings\ИРИНА\Мои документы\ПНПО 2019\приложение 11\книг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48680"/>
            <a:ext cx="1159573" cy="1656184"/>
          </a:xfrm>
          <a:prstGeom prst="rect">
            <a:avLst/>
          </a:prstGeom>
          <a:noFill/>
        </p:spPr>
      </p:pic>
      <p:pic>
        <p:nvPicPr>
          <p:cNvPr id="8" name="Picture 2" descr="D:\Documents and Settings\ИРИНА\Мои документы\2017-01-11, телефон январь\телефон январь 1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005064"/>
            <a:ext cx="1080120" cy="1728192"/>
          </a:xfrm>
          <a:prstGeom prst="rect">
            <a:avLst/>
          </a:prstGeom>
          <a:noFill/>
        </p:spPr>
      </p:pic>
      <p:pic>
        <p:nvPicPr>
          <p:cNvPr id="30723" name="Picture 3" descr="D:\Documents and Settings\ИРИНА\Мои документы\ПНПО 2019\приложение 9\шаг в науку 20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4005064"/>
            <a:ext cx="1390275" cy="1908220"/>
          </a:xfrm>
          <a:prstGeom prst="rect">
            <a:avLst/>
          </a:prstGeom>
          <a:noFill/>
        </p:spPr>
      </p:pic>
      <p:pic>
        <p:nvPicPr>
          <p:cNvPr id="9" name="Picture 7" descr="D:\Documents and Settings\ИРИНА\Мои документы\2017-01-11, телефон январь\2017-11-20, телефон ноябрь\РМО\телефон ноябрь 1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7" y="2420888"/>
            <a:ext cx="1705688" cy="1281268"/>
          </a:xfrm>
          <a:prstGeom prst="rect">
            <a:avLst/>
          </a:prstGeom>
          <a:noFill/>
        </p:spPr>
      </p:pic>
      <p:pic>
        <p:nvPicPr>
          <p:cNvPr id="30726" name="Picture 6" descr="D:\Documents and Settings\ИРИНА\Мои документы\ФОТО\фЕСТИВАЛЬ ОПК ФОТО\S630151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2402886"/>
            <a:ext cx="1728192" cy="1296144"/>
          </a:xfrm>
          <a:prstGeom prst="rect">
            <a:avLst/>
          </a:prstGeom>
          <a:noFill/>
        </p:spPr>
      </p:pic>
      <p:pic>
        <p:nvPicPr>
          <p:cNvPr id="30730" name="Picture 10" descr="D:\Documents and Settings\ИРИНА\Мои документы\АРХИВЫ ПРОСМОТРЕТЬ\СЕРАФИМ\Приложения к конкурсной работе Ефимовой И.В\Приложение №2 результативность\Исследовательская работа . Буняев Дмитрий\P031014_12.11_[0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92280" y="548680"/>
            <a:ext cx="1224136" cy="1632181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8532440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123728" y="1124744"/>
            <a:ext cx="4896544" cy="925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i="1" dirty="0" smtClean="0">
                <a:solidFill>
                  <a:srgbClr val="C00000"/>
                </a:solidFill>
                <a:ea typeface="Calibri"/>
                <a:cs typeface="Times New Roman"/>
              </a:rPr>
              <a:t>Исследовательский проект: «История создания Свято-Михайловского храма поселка Каменоломни», автор: Дмитрий </a:t>
            </a:r>
            <a:r>
              <a:rPr lang="ru-RU" sz="1600" i="1" dirty="0" err="1" smtClean="0">
                <a:solidFill>
                  <a:srgbClr val="C00000"/>
                </a:solidFill>
                <a:ea typeface="Calibri"/>
                <a:cs typeface="Times New Roman"/>
              </a:rPr>
              <a:t>Буняев</a:t>
            </a:r>
            <a:endParaRPr lang="ru-RU" sz="1400" i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67744" y="2276872"/>
            <a:ext cx="475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 smtClean="0">
                <a:solidFill>
                  <a:srgbClr val="C00000"/>
                </a:solidFill>
              </a:rPr>
              <a:t>Творческие проекты, выполненные моими  учащимися </a:t>
            </a:r>
          </a:p>
          <a:p>
            <a:pPr algn="ctr"/>
            <a:r>
              <a:rPr lang="ru-RU" sz="1600" i="1" dirty="0" smtClean="0">
                <a:solidFill>
                  <a:srgbClr val="C00000"/>
                </a:solidFill>
              </a:rPr>
              <a:t>– победители районных фестивалей:</a:t>
            </a:r>
          </a:p>
          <a:p>
            <a:pPr algn="ctr"/>
            <a:r>
              <a:rPr lang="ru-RU" sz="1600" i="1" dirty="0" smtClean="0">
                <a:solidFill>
                  <a:srgbClr val="C00000"/>
                </a:solidFill>
              </a:rPr>
              <a:t> «Свет Рождественской звезды», Русь православная»;</a:t>
            </a:r>
          </a:p>
          <a:p>
            <a:pPr algn="ctr"/>
            <a:r>
              <a:rPr lang="ru-RU" sz="1600" i="1" dirty="0" smtClean="0">
                <a:solidFill>
                  <a:srgbClr val="C00000"/>
                </a:solidFill>
              </a:rPr>
              <a:t> - лицейских  конференций «Шаг в науку»  </a:t>
            </a:r>
            <a:endParaRPr lang="ru-RU" sz="1600" i="1" dirty="0">
              <a:solidFill>
                <a:srgbClr val="C00000"/>
              </a:solidFill>
            </a:endParaRPr>
          </a:p>
        </p:txBody>
      </p:sp>
      <p:pic>
        <p:nvPicPr>
          <p:cNvPr id="41985" name="Picture 1" descr="D:\Documents and Settings\ИРИНА\Мои документы\ПНПО 2019\приложение 10\шаг в науку 2016.jpg"/>
          <p:cNvPicPr>
            <a:picLocks noChangeAspect="1" noChangeArrowheads="1"/>
          </p:cNvPicPr>
          <p:nvPr/>
        </p:nvPicPr>
        <p:blipFill>
          <a:blip r:embed="rId9" cstate="print">
            <a:lum bright="-9000"/>
          </a:blip>
          <a:srcRect/>
          <a:stretch>
            <a:fillRect/>
          </a:stretch>
        </p:blipFill>
        <p:spPr bwMode="auto">
          <a:xfrm>
            <a:off x="3707904" y="3933056"/>
            <a:ext cx="1430727" cy="1963743"/>
          </a:xfrm>
          <a:prstGeom prst="rect">
            <a:avLst/>
          </a:prstGeom>
          <a:noFill/>
        </p:spPr>
      </p:pic>
      <p:pic>
        <p:nvPicPr>
          <p:cNvPr id="41986" name="Picture 2" descr="D:\Documents and Settings\ИРИНА\Мои документы\ПНПО 2019\приложение 10\шаг в науку 2017.jpg"/>
          <p:cNvPicPr>
            <a:picLocks noChangeAspect="1" noChangeArrowheads="1"/>
          </p:cNvPicPr>
          <p:nvPr/>
        </p:nvPicPr>
        <p:blipFill>
          <a:blip r:embed="rId10" cstate="print">
            <a:lum bright="1000" contrast="-11000"/>
          </a:blip>
          <a:srcRect/>
          <a:stretch>
            <a:fillRect/>
          </a:stretch>
        </p:blipFill>
        <p:spPr bwMode="auto">
          <a:xfrm>
            <a:off x="5436096" y="4005064"/>
            <a:ext cx="1367977" cy="18776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Обеспечение высокого качества организации образовательного процесса на основе эффективного использования учителем различных образовательных технологий</a:t>
            </a:r>
            <a:r>
              <a:rPr lang="ru-RU" sz="1600" b="1" i="1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1745" name="Picture 1" descr="D:\Documents and Settings\ИРИНА\Мои документы\ПНПО 2019\приложение 19\Изображение 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429000"/>
            <a:ext cx="1792999" cy="2460978"/>
          </a:xfrm>
          <a:prstGeom prst="rect">
            <a:avLst/>
          </a:prstGeom>
          <a:noFill/>
        </p:spPr>
      </p:pic>
      <p:pic>
        <p:nvPicPr>
          <p:cNvPr id="31746" name="Picture 2" descr="D:\Documents and Settings\ИРИНА\Мои документы\ПНПО 2019\приложение 19\пед проек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29000"/>
            <a:ext cx="1768393" cy="2504044"/>
          </a:xfrm>
          <a:prstGeom prst="rect">
            <a:avLst/>
          </a:prstGeom>
          <a:noFill/>
        </p:spPr>
      </p:pic>
      <p:pic>
        <p:nvPicPr>
          <p:cNvPr id="31747" name="Picture 3" descr="D:\Documents and Settings\ИРИНА\Мои документы\ПНПО 2019\приложение 19\Свидетельство проекта infourok.ru №842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501008"/>
            <a:ext cx="1660053" cy="2349313"/>
          </a:xfrm>
          <a:prstGeom prst="rect">
            <a:avLst/>
          </a:prstGeom>
          <a:noFill/>
        </p:spPr>
      </p:pic>
      <p:pic>
        <p:nvPicPr>
          <p:cNvPr id="31748" name="Picture 4" descr="D:\Documents and Settings\ИРИНА\Мои документы\АРХИВЫ ПРОСМОТРЕТЬ\СЕРАФИМ\Приложения к конкурсной работе Ефимовой И.В\Приложение №2 результативность\мои публикации\diplo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3429000"/>
            <a:ext cx="1731421" cy="244827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83568" y="2420888"/>
            <a:ext cx="6768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i="1" dirty="0" smtClean="0"/>
          </a:p>
          <a:p>
            <a:pPr algn="ctr"/>
            <a:r>
              <a:rPr lang="ru-RU" sz="1400" i="1" dirty="0" smtClean="0">
                <a:solidFill>
                  <a:srgbClr val="C00000"/>
                </a:solidFill>
              </a:rPr>
              <a:t> Активное использование на уроках Цифровых образовательных ресурсов. </a:t>
            </a:r>
          </a:p>
          <a:p>
            <a:pPr algn="ctr"/>
            <a:r>
              <a:rPr lang="ru-RU" sz="1400" i="1" dirty="0" smtClean="0">
                <a:solidFill>
                  <a:srgbClr val="C00000"/>
                </a:solidFill>
              </a:rPr>
              <a:t>Индивидуальные консультации с использованием цифровых  технологий.</a:t>
            </a:r>
          </a:p>
          <a:p>
            <a:pPr algn="ctr"/>
            <a:r>
              <a:rPr lang="ru-RU" sz="1400" i="1" dirty="0" smtClean="0">
                <a:solidFill>
                  <a:srgbClr val="C00000"/>
                </a:solidFill>
              </a:rPr>
              <a:t>Создание банка методических разработок и пополнение </a:t>
            </a:r>
            <a:r>
              <a:rPr lang="ru-RU" sz="1400" i="1" dirty="0" err="1" smtClean="0">
                <a:solidFill>
                  <a:srgbClr val="C00000"/>
                </a:solidFill>
              </a:rPr>
              <a:t>Онлайн</a:t>
            </a:r>
            <a:r>
              <a:rPr lang="ru-RU" sz="1400" i="1" dirty="0" smtClean="0">
                <a:solidFill>
                  <a:srgbClr val="C00000"/>
                </a:solidFill>
              </a:rPr>
              <a:t> –библиотеки. </a:t>
            </a:r>
            <a:endParaRPr lang="ru-RU" sz="1400" i="1" dirty="0">
              <a:solidFill>
                <a:srgbClr val="C0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63888" y="1124744"/>
            <a:ext cx="259228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rgbClr val="C00000"/>
                </a:solidFill>
              </a:rPr>
              <a:t>- творческие мастерские, </a:t>
            </a:r>
          </a:p>
          <a:p>
            <a:pPr algn="ctr"/>
            <a:r>
              <a:rPr lang="ru-RU" sz="1400" dirty="0" smtClean="0">
                <a:solidFill>
                  <a:srgbClr val="C00000"/>
                </a:solidFill>
              </a:rPr>
              <a:t>- интегрированные уроки,</a:t>
            </a:r>
          </a:p>
          <a:p>
            <a:pPr algn="ctr"/>
            <a:r>
              <a:rPr lang="ru-RU" sz="1400" dirty="0" smtClean="0">
                <a:solidFill>
                  <a:srgbClr val="C00000"/>
                </a:solidFill>
              </a:rPr>
              <a:t>- театрализованные уроки,</a:t>
            </a:r>
          </a:p>
          <a:p>
            <a:pPr algn="ctr"/>
            <a:r>
              <a:rPr lang="ru-RU" sz="1400" dirty="0" smtClean="0">
                <a:solidFill>
                  <a:srgbClr val="C00000"/>
                </a:solidFill>
              </a:rPr>
              <a:t>-  уроки с групповыми формами работы </a:t>
            </a:r>
          </a:p>
          <a:p>
            <a:pPr algn="ctr"/>
            <a:r>
              <a:rPr lang="ru-RU" sz="1600" dirty="0" smtClean="0"/>
              <a:t> </a:t>
            </a:r>
            <a:endParaRPr lang="ru-RU" sz="1600" dirty="0"/>
          </a:p>
        </p:txBody>
      </p:sp>
      <p:pic>
        <p:nvPicPr>
          <p:cNvPr id="31749" name="Picture 5" descr="IMG_799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1412776"/>
            <a:ext cx="1512168" cy="1093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2" descr="D:\сессия\Масленица\IMG_823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980728"/>
            <a:ext cx="2304256" cy="167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7" descr="D:\Documents and Settings\ИРИНА\Мои документы\АРХИВЫ ПРОСМОТРЕТЬ\мои фото\фото школы\Фото028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980728"/>
            <a:ext cx="1234734" cy="1646312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179512" y="630932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ctr"/>
            <a:r>
              <a:rPr lang="ru-RU" sz="16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Непрерывность профессионального развития учителя</a:t>
            </a:r>
            <a:endParaRPr lang="ru-RU" sz="1600" b="1" i="1" dirty="0">
              <a:solidFill>
                <a:schemeClr val="accent4">
                  <a:lumMod val="75000"/>
                </a:schemeClr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836712"/>
            <a:ext cx="28209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Курсы повышения квалификации</a:t>
            </a:r>
            <a:endParaRPr lang="ru-RU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 descr="D:\Documents and Settings\ИРИНА\Мои документы\ПНПО 2019\приложение 21\доп образ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293096"/>
            <a:ext cx="1842318" cy="1342260"/>
          </a:xfrm>
          <a:prstGeom prst="rect">
            <a:avLst/>
          </a:prstGeom>
          <a:noFill/>
        </p:spPr>
      </p:pic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755576" y="2708921"/>
          <a:ext cx="1814447" cy="1282180"/>
        </p:xfrm>
        <a:graphic>
          <a:graphicData uri="http://schemas.openxmlformats.org/presentationml/2006/ole">
            <p:oleObj spid="_x0000_s32771" name="Acrobat Document" r:id="rId4" imgW="8019957" imgH="5667093" progId="AcroExch.Document.11">
              <p:embed/>
            </p:oleObj>
          </a:graphicData>
        </a:graphic>
      </p:graphicFrame>
      <p:pic>
        <p:nvPicPr>
          <p:cNvPr id="32772" name="Picture 4" descr="D:\Documents and Settings\ИРИНА\Мои документы\ПНПО 2019\приложение 21\технологи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1124744"/>
            <a:ext cx="1805608" cy="131551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115616" y="2420888"/>
            <a:ext cx="12109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70C0"/>
                </a:solidFill>
              </a:rPr>
              <a:t>Технология</a:t>
            </a:r>
            <a:endParaRPr lang="ru-RU" sz="1400" b="1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1640" y="3933056"/>
            <a:ext cx="73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ОПК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4" y="5589240"/>
            <a:ext cx="172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70C0"/>
                </a:solidFill>
              </a:rPr>
              <a:t>Дополнительное </a:t>
            </a:r>
          </a:p>
          <a:p>
            <a:pPr algn="ctr"/>
            <a:r>
              <a:rPr lang="ru-RU" sz="1400" b="1" dirty="0" smtClean="0">
                <a:solidFill>
                  <a:srgbClr val="0070C0"/>
                </a:solidFill>
              </a:rPr>
              <a:t>образование</a:t>
            </a:r>
            <a:endParaRPr lang="ru-RU" sz="1400" b="1" dirty="0">
              <a:solidFill>
                <a:srgbClr val="0070C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635896" y="836712"/>
            <a:ext cx="4824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Профессиональные конкурсы, олимпиады, </a:t>
            </a:r>
            <a:r>
              <a:rPr lang="ru-RU" sz="1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блиц-турниры</a:t>
            </a:r>
            <a:r>
              <a:rPr lang="ru-RU" sz="1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тестирование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4" name="Picture 6" descr="D:\Documents and Settings\ИРИНА\Мои документы\ПНПО 2019\приложение 22\тестирование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1484784"/>
            <a:ext cx="1451081" cy="2052117"/>
          </a:xfrm>
          <a:prstGeom prst="rect">
            <a:avLst/>
          </a:prstGeom>
          <a:noFill/>
        </p:spPr>
      </p:pic>
      <p:pic>
        <p:nvPicPr>
          <p:cNvPr id="32775" name="Picture 7" descr="D:\Documents and Settings\Мои документы\Ирина\Мои документы\ДИПЛОМЫ\грамоты 17-18\Свидетельство Использование нетрадиционных форм урока как один из способов повышения качества обучения в соответствии с требованиями ФГОС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4365104"/>
            <a:ext cx="1318689" cy="186318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3275856" y="3933056"/>
            <a:ext cx="30308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Конференции, </a:t>
            </a:r>
            <a:r>
              <a:rPr lang="ru-RU" sz="1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вебинары</a:t>
            </a:r>
            <a:r>
              <a:rPr lang="ru-RU" sz="1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семинары</a:t>
            </a:r>
            <a:endParaRPr lang="ru-RU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6" name="Picture 8" descr="D:\Documents and Settings\ИРИНА\Мои документы\ПНПО 2019\приложение 23\вебинар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4293096"/>
            <a:ext cx="1296144" cy="1834463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6335688" y="3212976"/>
            <a:ext cx="28083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в сетевых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профессиональных содружествах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7" name="Picture 9" descr="D:\Documents and Settings\ИРИНА\Мои документы\ПНПО 2019\приложение 24\Золотая Грамота проекта infourok.ru № АМ-8426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20272" y="3933056"/>
            <a:ext cx="1516008" cy="2125379"/>
          </a:xfrm>
          <a:prstGeom prst="rect">
            <a:avLst/>
          </a:prstGeom>
          <a:noFill/>
        </p:spPr>
      </p:pic>
      <p:pic>
        <p:nvPicPr>
          <p:cNvPr id="32778" name="Picture 10" descr="D:\Documents and Settings\ИРИНА\Мои документы\ПНПО 2019\приложение 28\конкурс портф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32240" y="1628800"/>
            <a:ext cx="1748276" cy="1236418"/>
          </a:xfrm>
          <a:prstGeom prst="rect">
            <a:avLst/>
          </a:prstGeom>
          <a:noFill/>
        </p:spPr>
      </p:pic>
      <p:graphicFrame>
        <p:nvGraphicFramePr>
          <p:cNvPr id="32779" name="Object 11"/>
          <p:cNvGraphicFramePr>
            <a:graphicFrameLocks noChangeAspect="1"/>
          </p:cNvGraphicFramePr>
          <p:nvPr/>
        </p:nvGraphicFramePr>
        <p:xfrm>
          <a:off x="2987824" y="1340768"/>
          <a:ext cx="1337122" cy="1833440"/>
        </p:xfrm>
        <a:graphic>
          <a:graphicData uri="http://schemas.openxmlformats.org/presentationml/2006/ole">
            <p:oleObj spid="_x0000_s32779" name="Acrobat Document" r:id="rId11" imgW="5829263" imgH="7991359" progId="AcroExch.Document.11">
              <p:embed/>
            </p:oleObj>
          </a:graphicData>
        </a:graphic>
      </p:graphicFrame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4067944" y="1844824"/>
          <a:ext cx="1338392" cy="1894022"/>
        </p:xfrm>
        <a:graphic>
          <a:graphicData uri="http://schemas.openxmlformats.org/presentationml/2006/ole">
            <p:oleObj spid="_x0000_s32773" name="Acrobat Document" r:id="rId12" imgW="5667198" imgH="8019984" progId="AcroExch.Document.11">
              <p:embed/>
            </p:oleObj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539552" y="638132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1" descr="D:\Documents and Settings\ИРИНА\Мои документы\ДИПЛОМЫ\приложение  18\ПАСХА МОЙ - 0001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717032"/>
            <a:ext cx="2441550" cy="2046991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39552" y="620688"/>
            <a:ext cx="33123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Деятельность педагога в профессиональном экспертном сообществе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6082" name="Object 2"/>
          <p:cNvGraphicFramePr>
            <a:graphicFrameLocks noChangeAspect="1"/>
          </p:cNvGraphicFramePr>
          <p:nvPr/>
        </p:nvGraphicFramePr>
        <p:xfrm>
          <a:off x="683568" y="3645024"/>
          <a:ext cx="1576387" cy="2228850"/>
        </p:xfrm>
        <a:graphic>
          <a:graphicData uri="http://schemas.openxmlformats.org/presentationml/2006/ole">
            <p:oleObj spid="_x0000_s46082" name="Acrobat Document" r:id="rId4" imgW="5667198" imgH="8019984" progId="AcroExch.Document.11">
              <p:embed/>
            </p:oleObj>
          </a:graphicData>
        </a:graphic>
      </p:graphicFrame>
      <p:graphicFrame>
        <p:nvGraphicFramePr>
          <p:cNvPr id="46083" name="Object 3"/>
          <p:cNvGraphicFramePr>
            <a:graphicFrameLocks noChangeAspect="1"/>
          </p:cNvGraphicFramePr>
          <p:nvPr/>
        </p:nvGraphicFramePr>
        <p:xfrm>
          <a:off x="539552" y="1340768"/>
          <a:ext cx="1587500" cy="2247900"/>
        </p:xfrm>
        <a:graphic>
          <a:graphicData uri="http://schemas.openxmlformats.org/presentationml/2006/ole">
            <p:oleObj spid="_x0000_s46083" name="Acrobat Document" r:id="rId5" imgW="5667198" imgH="8019984" progId="AcroExch.Document.11">
              <p:embed/>
            </p:oleObj>
          </a:graphicData>
        </a:graphic>
      </p:graphicFrame>
      <p:pic>
        <p:nvPicPr>
          <p:cNvPr id="6" name="Picture 4" descr="D:\Documents and Settings\ИРИНА\Мои документы\ПНПО 2019\приложение 25\справка эксперт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2276872"/>
            <a:ext cx="1468963" cy="201622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851920" y="620688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70C0"/>
                </a:solidFill>
              </a:rPr>
              <a:t>Реализация  исследовательского потенциала</a:t>
            </a:r>
            <a:r>
              <a:rPr lang="ru-RU" sz="1600" b="1" dirty="0" smtClean="0">
                <a:solidFill>
                  <a:srgbClr val="0070C0"/>
                </a:solidFill>
              </a:rPr>
              <a:t> </a:t>
            </a:r>
            <a:endParaRPr lang="ru-RU" sz="1600" dirty="0">
              <a:solidFill>
                <a:srgbClr val="0070C0"/>
              </a:solidFill>
            </a:endParaRPr>
          </a:p>
        </p:txBody>
      </p:sp>
      <p:pic>
        <p:nvPicPr>
          <p:cNvPr id="8" name="Picture 5" descr="D:\Documents and Settings\ИРИНА\Мои документы\ПНПО 2019\Приложение 26\презентация к уроку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980728"/>
            <a:ext cx="1478729" cy="2066953"/>
          </a:xfrm>
          <a:prstGeom prst="rect">
            <a:avLst/>
          </a:prstGeom>
          <a:noFill/>
        </p:spPr>
      </p:pic>
      <p:graphicFrame>
        <p:nvGraphicFramePr>
          <p:cNvPr id="46084" name="Object 4"/>
          <p:cNvGraphicFramePr>
            <a:graphicFrameLocks noChangeAspect="1"/>
          </p:cNvGraphicFramePr>
          <p:nvPr/>
        </p:nvGraphicFramePr>
        <p:xfrm>
          <a:off x="5580112" y="980728"/>
          <a:ext cx="1508125" cy="2133600"/>
        </p:xfrm>
        <a:graphic>
          <a:graphicData uri="http://schemas.openxmlformats.org/presentationml/2006/ole">
            <p:oleObj spid="_x0000_s46084" name="Acrobat Document" r:id="rId8" imgW="5667198" imgH="8019984" progId="AcroExch.Document.11">
              <p:embed/>
            </p:oleObj>
          </a:graphicData>
        </a:graphic>
      </p:graphicFrame>
      <p:pic>
        <p:nvPicPr>
          <p:cNvPr id="10" name="Picture 6" descr="D:\Documents and Settings\ИРИНА\Мои документы\ПНПО 2019\Приложение 26\журнал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95936" y="980728"/>
            <a:ext cx="1460856" cy="20793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3707904" y="3284984"/>
            <a:ext cx="47880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Участие в творческих конкурсах, мастер-классах</a:t>
            </a:r>
            <a:endParaRPr lang="ru-RU" sz="1400" dirty="0">
              <a:solidFill>
                <a:srgbClr val="FF0000"/>
              </a:solidFill>
            </a:endParaRPr>
          </a:p>
        </p:txBody>
      </p:sp>
      <p:pic>
        <p:nvPicPr>
          <p:cNvPr id="12" name="Picture 8" descr="D:\Documents and Settings\ИРИНА\Мои документы\ПНПО 2019\приложение 28\Untitled-1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3717032"/>
            <a:ext cx="1476490" cy="2088232"/>
          </a:xfrm>
          <a:prstGeom prst="rect">
            <a:avLst/>
          </a:prstGeom>
          <a:noFill/>
        </p:spPr>
      </p:pic>
      <p:graphicFrame>
        <p:nvGraphicFramePr>
          <p:cNvPr id="46085" name="Object 5"/>
          <p:cNvGraphicFramePr>
            <a:graphicFrameLocks noChangeAspect="1"/>
          </p:cNvGraphicFramePr>
          <p:nvPr/>
        </p:nvGraphicFramePr>
        <p:xfrm>
          <a:off x="7092280" y="3645024"/>
          <a:ext cx="1516062" cy="2146300"/>
        </p:xfrm>
        <a:graphic>
          <a:graphicData uri="http://schemas.openxmlformats.org/presentationml/2006/ole">
            <p:oleObj spid="_x0000_s46085" name="Acrobat Document" r:id="rId11" imgW="5667198" imgH="8019984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418058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Партнёрское  взаимодействие с родителями.</a:t>
            </a: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 </a:t>
            </a:r>
            <a:endParaRPr lang="ru-RU" sz="4000" i="1" dirty="0">
              <a:solidFill>
                <a:schemeClr val="accent4">
                  <a:lumMod val="75000"/>
                </a:schemeClr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836712"/>
            <a:ext cx="70567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Учебно-просветительская  деятельность среди родителей.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267744" y="1412776"/>
          <a:ext cx="4608512" cy="1738253"/>
        </p:xfrm>
        <a:graphic>
          <a:graphicData uri="http://schemas.openxmlformats.org/drawingml/2006/table">
            <a:tbl>
              <a:tblPr/>
              <a:tblGrid>
                <a:gridCol w="2427527"/>
                <a:gridCol w="2180985"/>
              </a:tblGrid>
              <a:tr h="3148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Категория материала</a:t>
                      </a:r>
                      <a:endParaRPr lang="ru-RU" sz="1100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FB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+mn-lt"/>
                          <a:ea typeface="Calibri"/>
                          <a:cs typeface="Times New Roman"/>
                        </a:rPr>
                        <a:t>Название</a:t>
                      </a:r>
                      <a:endParaRPr lang="ru-RU" sz="1100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FB6"/>
                    </a:solidFill>
                  </a:tcPr>
                </a:tc>
              </a:tr>
              <a:tr h="6482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Разработка внеклассного мероприятия. </a:t>
                      </a:r>
                      <a:endParaRPr lang="ru-RU" sz="1200" b="1" kern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CDB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"Наша дружная семья".</a:t>
                      </a:r>
                      <a:endParaRPr lang="ru-RU" sz="1200" b="1" kern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CDB3"/>
                    </a:solidFill>
                  </a:tcPr>
                </a:tc>
              </a:tr>
              <a:tr h="7751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+mn-lt"/>
                          <a:ea typeface="Calibri"/>
                          <a:cs typeface="Times New Roman"/>
                        </a:rPr>
                        <a:t>Презентация-лекция для родителей.</a:t>
                      </a:r>
                      <a:endParaRPr lang="ru-RU" sz="12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CCA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+mn-lt"/>
                          <a:ea typeface="Calibri"/>
                          <a:cs typeface="Times New Roman"/>
                        </a:rPr>
                        <a:t>«Нравственное воспитание детей в семье».</a:t>
                      </a:r>
                      <a:endParaRPr lang="ru-RU" sz="12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CCA5"/>
                    </a:solidFill>
                  </a:tcPr>
                </a:tc>
              </a:tr>
            </a:tbl>
          </a:graphicData>
        </a:graphic>
      </p:graphicFrame>
      <p:pic>
        <p:nvPicPr>
          <p:cNvPr id="36865" name="Picture 1" descr="D:\Documents and Settings\ИРИНА\Мои документы\ПНПО 2019\приложение 13\воспитание в семь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1548643" cy="2175594"/>
          </a:xfrm>
          <a:prstGeom prst="rect">
            <a:avLst/>
          </a:prstGeom>
          <a:noFill/>
        </p:spPr>
      </p:pic>
      <p:pic>
        <p:nvPicPr>
          <p:cNvPr id="36866" name="Picture 2" descr="D:\Documents and Settings\ИРИНА\Мои документы\ПНПО 2019\приложение 13\Наша дружная семь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1124744"/>
            <a:ext cx="1439890" cy="223224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971600" y="3573016"/>
            <a:ext cx="74168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</a:rPr>
              <a:t>Привлечение родителей для совместной работы с детьми в коллективе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pic>
        <p:nvPicPr>
          <p:cNvPr id="8" name="Picture 4" descr="D:\Documents and Settings\ИРИНА\Мои документы\ИРИНКА\2016-09-29\фотик с телефона 2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077072"/>
            <a:ext cx="2620516" cy="1512168"/>
          </a:xfrm>
          <a:prstGeom prst="rect">
            <a:avLst/>
          </a:prstGeom>
          <a:noFill/>
        </p:spPr>
      </p:pic>
      <p:pic>
        <p:nvPicPr>
          <p:cNvPr id="36868" name="Picture 4" descr="D:\Documents and Settings\ИРИНА\Мои документы\КЛАССНОЕ РУКОВОДСТВО\фото АРХИВ КЛАССА\поход\DSC_52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005064"/>
            <a:ext cx="2376264" cy="1584176"/>
          </a:xfrm>
          <a:prstGeom prst="rect">
            <a:avLst/>
          </a:prstGeom>
          <a:noFill/>
        </p:spPr>
      </p:pic>
      <p:pic>
        <p:nvPicPr>
          <p:cNvPr id="36869" name="Picture 5" descr="D:\Documents and Settings\ИРИНА\Мои документы\КЛАССНОЕ РУКОВОДСТВО\фото АРХИВ КЛАССА\поход 22.09.2018г\DSC0003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077072"/>
            <a:ext cx="2736304" cy="158417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95536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D:\ВЛАДА\DSC0798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3476252" cy="230980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TextBox 6"/>
          <p:cNvSpPr txBox="1"/>
          <p:nvPr/>
        </p:nvSpPr>
        <p:spPr>
          <a:xfrm>
            <a:off x="3563888" y="764704"/>
            <a:ext cx="27300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- </a:t>
            </a:r>
            <a:r>
              <a:rPr lang="ru-RU" sz="1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размещение статей в СМИ</a:t>
            </a:r>
          </a:p>
        </p:txBody>
      </p:sp>
      <p:pic>
        <p:nvPicPr>
          <p:cNvPr id="24580" name="Picture 2" descr="G:\Отсканировано 25.04.2013\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980728"/>
            <a:ext cx="2451100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3" descr="G:\Отсканировано 25.04.2013\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708920"/>
            <a:ext cx="3048000" cy="329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4" descr="G:\Отсканировано 25.04.2013\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1556792"/>
            <a:ext cx="31369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2" descr="K:\грамоты мои 12-14 год\грамота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86488" y="2519363"/>
            <a:ext cx="2625725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3" descr="IMG_06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3789040"/>
            <a:ext cx="3067350" cy="221457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4037931" y="476672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Позиционирование </a:t>
            </a:r>
            <a:endParaRPr lang="ru-RU" sz="1600" b="1" i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custDataLst>
      <p:tags r:id="rId1"/>
    </p:custDataLst>
  </p:cSld>
  <p:clrMapOvr>
    <a:masterClrMapping/>
  </p:clrMapOvr>
  <p:transition advTm="13381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G:\Отсканировано 25.04.2013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7390" y="1083831"/>
            <a:ext cx="1688188" cy="2417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Rectangle 14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642938" y="476672"/>
            <a:ext cx="8105526" cy="584200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1" i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Опыт моей работы был обобщен и транслировался в ходе областных семинаров на базе нашего района и РОИПК и ПРО</a:t>
            </a:r>
          </a:p>
        </p:txBody>
      </p:sp>
      <p:pic>
        <p:nvPicPr>
          <p:cNvPr id="27651" name="Picture 4" descr="Untitled-5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627784" y="1124744"/>
            <a:ext cx="1758230" cy="249029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</p:pic>
      <p:pic>
        <p:nvPicPr>
          <p:cNvPr id="27655" name="Picture 16" descr="Untitled-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124744"/>
            <a:ext cx="178858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627784" y="3717032"/>
            <a:ext cx="410445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ru-RU" sz="1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Мастер </a:t>
            </a:r>
            <a:r>
              <a:rPr lang="ru-RU" sz="1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– класс по работе с учащимися во внеурочной деятельности, в рамках обмена опытом на конференции ст. </a:t>
            </a:r>
            <a:r>
              <a:rPr lang="ru-RU" sz="14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Кривянской</a:t>
            </a:r>
            <a:r>
              <a:rPr lang="ru-RU" sz="1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 </a:t>
            </a:r>
            <a:endParaRPr lang="ru-RU" sz="1400" b="1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  <a:p>
            <a:pPr eaLnBrk="0" hangingPunct="0"/>
            <a:r>
              <a:rPr lang="ru-RU" sz="1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 « </a:t>
            </a:r>
            <a:r>
              <a:rPr lang="ru-RU" sz="1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Возрождение региональных особенностей Донского края» </a:t>
            </a:r>
          </a:p>
          <a:p>
            <a:pPr eaLnBrk="0" hangingPunct="0">
              <a:buFont typeface="Arial" charset="0"/>
              <a:buChar char="•"/>
            </a:pPr>
            <a:r>
              <a:rPr lang="ru-RU" sz="1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Выступление </a:t>
            </a:r>
            <a:r>
              <a:rPr lang="ru-RU" sz="1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на РМО учителей технологии в ст. </a:t>
            </a:r>
            <a:r>
              <a:rPr lang="ru-RU" sz="1400" b="1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Старочеркасская</a:t>
            </a:r>
            <a:r>
              <a:rPr lang="ru-RU" sz="1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  «Метод проектов и творческих исследований на уроках технологии»</a:t>
            </a:r>
          </a:p>
          <a:p>
            <a:pPr eaLnBrk="0" hangingPunct="0">
              <a:buFont typeface="Arial" charset="0"/>
              <a:buChar char="•"/>
            </a:pPr>
            <a:r>
              <a:rPr lang="ru-RU" sz="1400" b="1" dirty="0" smtClean="0">
                <a:solidFill>
                  <a:schemeClr val="accent2"/>
                </a:solidFill>
                <a:latin typeface="+mj-lt"/>
              </a:rPr>
              <a:t>Межрегиональный образовательный форум:«Теория и практика современного образования в системе общего образования»</a:t>
            </a:r>
            <a:endParaRPr lang="ru-RU" sz="14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pic>
        <p:nvPicPr>
          <p:cNvPr id="48130" name="Picture 2" descr="D:\Documents and Settings\ИРИНА\Мои документы\АРХИВЫ ПРОСМОТРЕТЬ\семинары\IMG_014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3645024"/>
            <a:ext cx="2163161" cy="2602564"/>
          </a:xfrm>
          <a:prstGeom prst="rect">
            <a:avLst/>
          </a:prstGeom>
          <a:noFill/>
          <a:effectLst>
            <a:softEdge rad="127000"/>
          </a:effectLst>
        </p:spPr>
      </p:pic>
      <p:graphicFrame>
        <p:nvGraphicFramePr>
          <p:cNvPr id="48131" name="Object 3"/>
          <p:cNvGraphicFramePr>
            <a:graphicFrameLocks noChangeAspect="1"/>
          </p:cNvGraphicFramePr>
          <p:nvPr/>
        </p:nvGraphicFramePr>
        <p:xfrm>
          <a:off x="4644008" y="1052736"/>
          <a:ext cx="1810552" cy="2482600"/>
        </p:xfrm>
        <a:graphic>
          <a:graphicData uri="http://schemas.openxmlformats.org/presentationml/2006/ole">
            <p:oleObj spid="_x0000_s48131" name="Acrobat Document" r:id="rId7" imgW="5829263" imgH="7991359" progId="AcroExch.Document.11">
              <p:embed/>
            </p:oleObj>
          </a:graphicData>
        </a:graphic>
      </p:graphicFrame>
      <p:pic>
        <p:nvPicPr>
          <p:cNvPr id="16" name="Picture 7" descr="E:\мамины фотки\я портреты\фото\фото\мой фотоальбом\DSC0137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3789040"/>
            <a:ext cx="1875005" cy="250033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Tm="30453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ШМО\Грамоты 11-12г\Untitled-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76672"/>
            <a:ext cx="1664185" cy="2232248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  <p:pic>
        <p:nvPicPr>
          <p:cNvPr id="5123" name="Picture 3" descr="D:\ШМО\Грамоты 11-12г\Untitled-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916832"/>
            <a:ext cx="1656184" cy="234990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  <p:pic>
        <p:nvPicPr>
          <p:cNvPr id="6148" name="Picture 2" descr="IMG_978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620688"/>
            <a:ext cx="3403600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2" descr="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476672"/>
            <a:ext cx="179933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5" descr="K:\грамоты мои 12-14 год\грамота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2780928"/>
            <a:ext cx="1849943" cy="2403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2411760" y="3284984"/>
            <a:ext cx="446449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accent2"/>
                </a:solidFill>
              </a:rPr>
              <a:t>Моя работа отмечена: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accent2"/>
                </a:solidFill>
              </a:rPr>
              <a:t>  Нагрудным знаком «Почётный работник общего образования Российской Федерации»,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accent2"/>
                </a:solidFill>
              </a:rPr>
              <a:t> Грамотами и  Благодарностями  Министерства, образования РФ, Ростовской области,  многочисленными  грамотами Администрации поселка ,  Отдела образования Октябрьского района и лицея</a:t>
            </a:r>
            <a:r>
              <a:rPr lang="ru-RU" sz="1600" b="1" dirty="0" smtClean="0">
                <a:solidFill>
                  <a:schemeClr val="accent2"/>
                </a:solidFill>
              </a:rPr>
              <a:t>.</a:t>
            </a:r>
            <a:endParaRPr lang="ru-RU" sz="2000" b="1" dirty="0">
              <a:solidFill>
                <a:schemeClr val="accent2"/>
              </a:solidFill>
            </a:endParaRPr>
          </a:p>
        </p:txBody>
      </p:sp>
      <p:graphicFrame>
        <p:nvGraphicFramePr>
          <p:cNvPr id="47106" name="Object 2"/>
          <p:cNvGraphicFramePr>
            <a:graphicFrameLocks noChangeAspect="1"/>
          </p:cNvGraphicFramePr>
          <p:nvPr/>
        </p:nvGraphicFramePr>
        <p:xfrm>
          <a:off x="539552" y="4005064"/>
          <a:ext cx="1703351" cy="2335734"/>
        </p:xfrm>
        <a:graphic>
          <a:graphicData uri="http://schemas.openxmlformats.org/presentationml/2006/ole">
            <p:oleObj spid="_x0000_s47106" name="Acrobat Document" r:id="rId8" imgW="5829263" imgH="7991359" progId="AcroExch.Document.11">
              <p:embed/>
            </p:oleObj>
          </a:graphicData>
        </a:graphic>
      </p:graphicFrame>
      <p:pic>
        <p:nvPicPr>
          <p:cNvPr id="15" name="Picture 3" descr="D:\Documents and Settings\ИРИНА\Мои документы\ПНПО 2019\приложение 20\нагрудный знак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84168" y="5085184"/>
            <a:ext cx="1563373" cy="1183317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16" name="Прямоугольник 15"/>
          <p:cNvSpPr/>
          <p:nvPr/>
        </p:nvSpPr>
        <p:spPr>
          <a:xfrm>
            <a:off x="2339752" y="5301208"/>
            <a:ext cx="3392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Признание общественностью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ru-RU" b="1" dirty="0"/>
          </a:p>
        </p:txBody>
      </p:sp>
    </p:spTree>
  </p:cSld>
  <p:clrMapOvr>
    <a:masterClrMapping/>
  </p:clrMapOvr>
  <p:transition advTm="16583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 and Settings\Мои документы\Ирина\Мои документы\форум\Новая папка (2)\телефон март 0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56028"/>
            <a:ext cx="3634502" cy="6461335"/>
          </a:xfrm>
          <a:prstGeom prst="rect">
            <a:avLst/>
          </a:prstGeom>
          <a:noFill/>
        </p:spPr>
      </p:pic>
      <p:pic>
        <p:nvPicPr>
          <p:cNvPr id="9" name="Picture 3" descr="D:\Documents and Settings\ИРИНА\Мои документы\ИРИНКА\2016-09-29\фотик с телефона 3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56467"/>
            <a:ext cx="3589236" cy="6391790"/>
          </a:xfrm>
          <a:prstGeom prst="rect">
            <a:avLst/>
          </a:prstGeom>
          <a:noFill/>
        </p:spPr>
      </p:pic>
      <p:pic>
        <p:nvPicPr>
          <p:cNvPr id="15" name="Picture 3" descr="D:\Documents and Settings\ИРИНА\Мои документы\2017-01-11, телефон январь\2017-11-20, телефон ноябрь\мои поделки\телефон ноябрь 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79920" cy="6858000"/>
          </a:xfrm>
          <a:prstGeom prst="rect">
            <a:avLst/>
          </a:prstGeom>
          <a:noFill/>
        </p:spPr>
      </p:pic>
      <p:pic>
        <p:nvPicPr>
          <p:cNvPr id="16" name="Picture 2" descr="C:\Documents and Settings\Ирина\Рабочий стол\Новая папка\DSC005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8843" y="260648"/>
            <a:ext cx="4555157" cy="6408712"/>
          </a:xfrm>
          <a:prstGeom prst="rect">
            <a:avLst/>
          </a:prstGeom>
          <a:noFill/>
        </p:spPr>
      </p:pic>
      <p:pic>
        <p:nvPicPr>
          <p:cNvPr id="17" name="Picture 3" descr="D:\Documents and Settings\ИРИНА\Мои документы\2017-01-11, телефон январь\телефон январь 24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0"/>
            <a:ext cx="4676688" cy="6914976"/>
          </a:xfrm>
          <a:prstGeom prst="rect">
            <a:avLst/>
          </a:prstGeom>
          <a:noFill/>
        </p:spPr>
      </p:pic>
      <p:pic>
        <p:nvPicPr>
          <p:cNvPr id="18" name="Picture 2" descr="D:\Documents and Settings\ИРИНА\Мои документы\АРХИВЫ ПРОСМОТРЕТЬ\мои работы\моё\DSC0421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0"/>
            <a:ext cx="4499992" cy="6857999"/>
          </a:xfrm>
          <a:prstGeom prst="rect">
            <a:avLst/>
          </a:prstGeom>
          <a:noFill/>
        </p:spPr>
      </p:pic>
      <p:pic>
        <p:nvPicPr>
          <p:cNvPr id="19" name="Picture 2" descr="D:\Documents and Settings\ИРИНА\Мои документы\2017-01-11, телефон январь\телефон январь 23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245631" y="692695"/>
            <a:ext cx="9389631" cy="5616625"/>
          </a:xfrm>
          <a:prstGeom prst="rect">
            <a:avLst/>
          </a:prstGeom>
          <a:noFill/>
        </p:spPr>
      </p:pic>
      <p:pic>
        <p:nvPicPr>
          <p:cNvPr id="44037" name="Picture 5" descr="C:\Documents and Settings\Ирина\Рабочий стол\Новая папка\IMG_544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0"/>
            <a:ext cx="4880646" cy="6742569"/>
          </a:xfrm>
          <a:prstGeom prst="rect">
            <a:avLst/>
          </a:prstGeom>
          <a:noFill/>
        </p:spPr>
      </p:pic>
      <p:pic>
        <p:nvPicPr>
          <p:cNvPr id="23" name="Picture 5" descr="D:\Documents and Settings\ИРИНА\Мои документы\2017-01-11, телефон январь\2017-11-20, телефон ноябрь\реставрация икон\телефон ноябрь 01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8024" y="1"/>
            <a:ext cx="4355976" cy="6875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1186</TotalTime>
  <Words>763</Words>
  <Application>Microsoft Office PowerPoint</Application>
  <PresentationFormat>Экран (4:3)</PresentationFormat>
  <Paragraphs>126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Аспект</vt:lpstr>
      <vt:lpstr>Document</vt:lpstr>
      <vt:lpstr>Acrobat Document</vt:lpstr>
      <vt:lpstr>«Развивающий потенциал метода проектов в становлении духовно-нравственной сферы личности в урочной и внеурочной деятельности предмета «Технология». </vt:lpstr>
      <vt:lpstr>Наличие собственной методической разработки.</vt:lpstr>
      <vt:lpstr>  Продвижение  и оценка результативности методической разработки внеурочной деятельности:  «Иисус и дети».</vt:lpstr>
      <vt:lpstr>Высокие результаты учебных достижений обучающихся</vt:lpstr>
      <vt:lpstr>Высокие результаты внеурочной деятельности обучающихся по учебному предмету</vt:lpstr>
      <vt:lpstr>Слайд 6</vt:lpstr>
      <vt:lpstr>Создание учителем условий для адресной работы с различными категориями обучающихся. </vt:lpstr>
      <vt:lpstr>Работа с одарёнными детьми.</vt:lpstr>
      <vt:lpstr>Обеспечение высокого качества организации образовательного процесса на основе эффективного использования учителем различных образовательных технологий. </vt:lpstr>
      <vt:lpstr>Непрерывность профессионального развития учителя</vt:lpstr>
      <vt:lpstr>Слайд 11</vt:lpstr>
      <vt:lpstr>Партнёрское  взаимодействие с родителями. </vt:lpstr>
      <vt:lpstr>Слайд 13</vt:lpstr>
      <vt:lpstr>Опыт моей работы был обобщен и транслировался в ходе областных семинаров на базе нашего района и РОИПК и ПРО</vt:lpstr>
      <vt:lpstr>Слайд 15</vt:lpstr>
      <vt:lpstr>Слайд 16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работы</dc:title>
  <cp:lastModifiedBy>ИРИНА</cp:lastModifiedBy>
  <cp:revision>150</cp:revision>
  <dcterms:modified xsi:type="dcterms:W3CDTF">2019-03-25T22:08:25Z</dcterms:modified>
</cp:coreProperties>
</file>